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589" r:id="rId2"/>
    <p:sldId id="591" r:id="rId3"/>
    <p:sldId id="592" r:id="rId4"/>
    <p:sldId id="593" r:id="rId5"/>
    <p:sldId id="594" r:id="rId6"/>
    <p:sldId id="619" r:id="rId7"/>
    <p:sldId id="595" r:id="rId8"/>
    <p:sldId id="602" r:id="rId9"/>
    <p:sldId id="613" r:id="rId10"/>
    <p:sldId id="603" r:id="rId11"/>
    <p:sldId id="597" r:id="rId12"/>
    <p:sldId id="621" r:id="rId13"/>
    <p:sldId id="604" r:id="rId14"/>
    <p:sldId id="598" r:id="rId15"/>
    <p:sldId id="605" r:id="rId16"/>
    <p:sldId id="614" r:id="rId17"/>
    <p:sldId id="615" r:id="rId18"/>
    <p:sldId id="608" r:id="rId19"/>
    <p:sldId id="616" r:id="rId20"/>
    <p:sldId id="609" r:id="rId21"/>
    <p:sldId id="617" r:id="rId22"/>
    <p:sldId id="618" r:id="rId23"/>
    <p:sldId id="606" r:id="rId24"/>
    <p:sldId id="600" r:id="rId25"/>
    <p:sldId id="622" r:id="rId26"/>
    <p:sldId id="623" r:id="rId27"/>
    <p:sldId id="612" r:id="rId28"/>
    <p:sldId id="601" r:id="rId29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2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6B7"/>
    <a:srgbClr val="00927D"/>
    <a:srgbClr val="0000FF"/>
    <a:srgbClr val="F8F8F8"/>
    <a:srgbClr val="6600FF"/>
    <a:srgbClr val="009E87"/>
    <a:srgbClr val="FF0066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93" autoAdjust="0"/>
    <p:restoredTop sz="91136" autoAdjust="0"/>
  </p:normalViewPr>
  <p:slideViewPr>
    <p:cSldViewPr>
      <p:cViewPr>
        <p:scale>
          <a:sx n="100" d="100"/>
          <a:sy n="100" d="100"/>
        </p:scale>
        <p:origin x="-1554" y="-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922" y="78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9025" y="509588"/>
            <a:ext cx="273367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8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108547" name="Text Box 7"/>
          <p:cNvSpPr txBox="1">
            <a:spLocks noChangeArrowheads="1"/>
          </p:cNvSpPr>
          <p:nvPr/>
        </p:nvSpPr>
        <p:spPr bwMode="auto">
          <a:xfrm>
            <a:off x="536575" y="9264650"/>
            <a:ext cx="30765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KIT – Universität des Landes Baden-Württemberg und </a:t>
            </a:r>
          </a:p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b="0" smtClean="0">
                <a:solidFill>
                  <a:schemeClr val="tx1"/>
                </a:solidFill>
                <a:cs typeface="+mn-cs"/>
              </a:rPr>
              <a:t>nationales Forschungszentrum in der Helmholtz-Gemeinschaft</a:t>
            </a:r>
          </a:p>
        </p:txBody>
      </p:sp>
      <p:pic>
        <p:nvPicPr>
          <p:cNvPr id="44036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206375"/>
            <a:ext cx="9985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754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4C2BB7D0-E064-4FE9-A796-21C923C3C78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905907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080B98C-EA6F-4C12-A077-8AEA97F5D70B}" type="slidenum">
              <a:rPr lang="de-DE" altLang="de-DE" b="0"/>
              <a:pPr algn="r" eaLnBrk="1" hangingPunct="1">
                <a:spcBef>
                  <a:spcPct val="0"/>
                </a:spcBef>
              </a:pPr>
              <a:t>1</a:t>
            </a:fld>
            <a:endParaRPr lang="de-DE" altLang="de-DE" b="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altLang="de-DE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37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ch\Desktop\titelbil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3429001"/>
            <a:ext cx="90455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6350"/>
            <a:ext cx="91440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800" b="0" dirty="0" smtClean="0">
                <a:solidFill>
                  <a:schemeClr val="tx1"/>
                </a:solidFill>
                <a:cs typeface="+mn-cs"/>
              </a:rPr>
              <a:t>KIT – Die Forschungsuniversität in der Helmholtz-Gemeinschaft</a:t>
            </a: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385763" y="3227388"/>
            <a:ext cx="43592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1400" b="0" dirty="0" smtClean="0">
                <a:solidFill>
                  <a:schemeClr val="bg1"/>
                </a:solidFill>
                <a:cs typeface="+mn-cs"/>
              </a:rPr>
              <a:t>Institut für Anthropomatik und Robotik (IAR) - Intelligente Prozessautomation und Robotik (IPR)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sz="1600" smtClean="0">
                <a:solidFill>
                  <a:srgbClr val="777777"/>
                </a:solidFill>
                <a:cs typeface="+mn-cs"/>
              </a:rPr>
              <a:t>www.kit.edu</a:t>
            </a:r>
          </a:p>
        </p:txBody>
      </p:sp>
      <p:pic>
        <p:nvPicPr>
          <p:cNvPr id="6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34950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77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07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78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950" y="144463"/>
            <a:ext cx="6911975" cy="69373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89652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587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51426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03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29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263525" indent="0">
              <a:lnSpc>
                <a:spcPts val="2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8059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864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9650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44463"/>
            <a:ext cx="691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Folientitel durch klicken</a:t>
            </a:r>
            <a:br>
              <a:rPr lang="de-DE" altLang="de-DE" smtClean="0"/>
            </a:br>
            <a:r>
              <a:rPr lang="de-DE" altLang="de-DE" smtClean="0"/>
              <a:t>  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Karlsruhe Institute of Technology (KIT).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357938" y="6445250"/>
            <a:ext cx="26193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Institut für Anthropomatik und Robotik (IAR) -</a:t>
            </a:r>
          </a:p>
          <a:p>
            <a:pPr>
              <a:lnSpc>
                <a:spcPts val="900"/>
              </a:lnSpc>
              <a:spcBef>
                <a:spcPct val="50000"/>
              </a:spcBef>
              <a:defRPr/>
            </a:pPr>
            <a:r>
              <a:rPr lang="de-DE" sz="900" b="0" dirty="0" smtClean="0">
                <a:solidFill>
                  <a:schemeClr val="tx1"/>
                </a:solidFill>
                <a:cs typeface="+mn-cs"/>
              </a:rPr>
              <a:t> Intelligente Prozessautomation und Robotik (IPR)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6A23274A-B95A-46D8-B8D0-CB17473CC3BD}" type="slidenum">
              <a:rPr lang="de-DE" altLang="de-DE" sz="900">
                <a:solidFill>
                  <a:schemeClr val="tx1"/>
                </a:solidFill>
              </a:rPr>
              <a:pPr eaLnBrk="1" hangingPunct="1">
                <a:spcBef>
                  <a:spcPct val="50000"/>
                </a:spcBef>
              </a:pPr>
              <a:t>‹Nr.›</a:t>
            </a:fld>
            <a:endParaRPr lang="de-DE" altLang="de-DE" sz="900">
              <a:solidFill>
                <a:schemeClr val="tx1"/>
              </a:solidFill>
            </a:endParaRPr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2571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44640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99B346FF-A815-422F-B0B6-99799F7066F0}" type="datetime1">
              <a:rPr lang="de-DE" altLang="de-DE" sz="900" b="0" smtClean="0">
                <a:solidFill>
                  <a:schemeClr val="tx1"/>
                </a:solidFill>
                <a:cs typeface="+mn-cs"/>
              </a:rPr>
              <a:pPr>
                <a:defRPr/>
              </a:pPr>
              <a:t>17.07.2016</a:t>
            </a:fld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	 Christoph Jost, Marcus </a:t>
            </a:r>
            <a:r>
              <a:rPr lang="de-DE" altLang="de-DE" sz="900" b="0" dirty="0" err="1" smtClean="0">
                <a:solidFill>
                  <a:schemeClr val="tx1"/>
                </a:solidFill>
                <a:cs typeface="+mn-cs"/>
              </a:rPr>
              <a:t>Conzelmann</a:t>
            </a:r>
            <a:r>
              <a:rPr lang="de-DE" altLang="de-DE" sz="900" b="0" dirty="0" smtClean="0">
                <a:solidFill>
                  <a:schemeClr val="tx1"/>
                </a:solidFill>
                <a:cs typeface="+mn-cs"/>
              </a:rPr>
              <a:t>,</a:t>
            </a:r>
            <a:r>
              <a:rPr lang="de-DE" altLang="de-DE" sz="900" b="0" baseline="0" dirty="0" smtClean="0">
                <a:solidFill>
                  <a:schemeClr val="tx1"/>
                </a:solidFill>
                <a:cs typeface="+mn-cs"/>
              </a:rPr>
              <a:t> Patrick Petersen</a:t>
            </a:r>
            <a:endParaRPr lang="de-DE" altLang="de-DE" sz="900" b="0" dirty="0" smtClean="0">
              <a:solidFill>
                <a:schemeClr val="tx1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3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</p:sldLayoutIdLst>
  <p:timing>
    <p:tnLst>
      <p:par>
        <p:cTn id="1" dur="indefinite" restart="never" nodeType="tmRoot"/>
      </p:par>
    </p:tnLst>
  </p:timing>
  <p:hf hdr="0"/>
  <p:txStyles>
    <p:titleStyle>
      <a:lvl1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indent="263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6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658938"/>
            <a:ext cx="8839200" cy="703262"/>
          </a:xfrm>
        </p:spPr>
        <p:txBody>
          <a:bodyPr/>
          <a:lstStyle/>
          <a:p>
            <a:r>
              <a:rPr lang="de-DE" altLang="de-DE" sz="3200" dirty="0" smtClean="0">
                <a:solidFill>
                  <a:srgbClr val="006666"/>
                </a:solidFill>
              </a:rPr>
              <a:t>Projektpraktikum </a:t>
            </a:r>
            <a:r>
              <a:rPr lang="de-DE" altLang="de-DE" sz="3200" dirty="0">
                <a:solidFill>
                  <a:srgbClr val="006666"/>
                </a:solidFill>
              </a:rPr>
              <a:t>Robotik und Automation I </a:t>
            </a:r>
            <a:endParaRPr lang="de-DE" altLang="de-DE" sz="2400" dirty="0" smtClean="0">
              <a:solidFill>
                <a:srgbClr val="006666"/>
              </a:solidFill>
            </a:endParaRPr>
          </a:p>
        </p:txBody>
      </p:sp>
      <p:sp>
        <p:nvSpPr>
          <p:cNvPr id="3076" name="AutoShape 17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538663" y="-1301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7" name="AutoShape 19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691063" y="222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8" name="AutoShape 21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843463" y="1746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  <p:sp>
        <p:nvSpPr>
          <p:cNvPr id="3079" name="AutoShape 23" descr="data:image/jpeg;base64,/9j/4AAQSkZJRgABAQAAAQABAAD/2wCEAAkGBxQQEhQUEhQVFhUXFxgbGBgXGRUYFBcaGBwaGBcUGRYYHiggGBwlGxUWITEhJSkrMS4uGR8zODMsNygwLisBCgoKDg0OGxAQGy8kHyQsNDQsLC8yLiwsLywsLCwsLCwsLiwsLCwsLCwsLCwsLCwsLC8sLCwsLCwsLCwsLCwsLP/AABEIAOEA4QMBEQACEQEDEQH/xAAcAAEAAgMBAQEAAAAAAAAAAAAABAUDBgcCAQj/xAA+EAABAwMCBAMECQMDAwUAAAABAAIRAxIhBDEFE0FRBiJhMnGBkQcUI0JSobHB8BUz0WJzsjRykiRDgoPx/8QAGwEBAAMBAQEBAAAAAAAAAAAAAAIDBAEFBgf/xAA3EQACAQIEAggEBgICAwAAAAAAAQIDEQQSITFBUQUTImFxgbHwMpHB0RQjM6Hh8UJSNHIVJGL/2gAMAwEAAhEDEQA/AO4oAgCAIAgCAIAgCAIAgCAIAgCAIAgCAIAgCAIAgCAIAgCAIAgCAIAgCAIAgCAIAgCAIAgCAh6DilKuagpPa403WvA+67t+ufQqMZxlez2LquHq0lF1ItZldd6JikUhAEAQBAEAQBAEAQBAEAQBAEAQBAEAQBAEAQBAEAQBAEBTce4qxlOq0Ptdy3wRm0wQD8yFCckla+ppw1JyqQbV1deepwzwzxyvpKwfpoJghzXZaR/qAI2MEGdwvOpuVPtI+/6SWFxMOrrOyWt+Plv4M7vwXj9HVSKTw8ti6ARB7e/0XpRkpbH59Ww1SlrNWT2LVSKAgCAIAgCAIAgCAIAgCAIAgCAIAgCAIAgCAIAgCAIDzUMAlAcroU+fVealZlEML3WPvbDAS4xJcLc4g94jZedOnmlvbxPXjWzKyi23ZaWeu2ui18v3NXqa1tWt5A1rTcGljAxrmsMD1ZgiBB9pVTbkbMVCth1lnrpfzfDv8TYvo38OGq46kGrS8xdTe1zbXTgsLXNN7TJk42EbyNdGm9zzn0pWnTdOaTjya+qsdU0epbUbLXsfBhxYQQHDcYODkY9VqTueaSF0BAEAQBAEAQBAEAQBAEAQBAEAQBAEAQBAEAQBAEBr/jDxGdBTa/ll4Lo9po7YAJkmJ27KupUyK7HC5x7xL4rqax9UBoa03WkWh4BkWPgG5puIj85WdzTu7HoUqtGEVNN3i1bx30NYOtqU4tcAOgiTc6BeMYwO4VUIxdzbicd+OksmknZW/k6C7x/UZQZpdLRqNdaGNc8lz9okdSZ/gWjrLxsjJjujquFSlLVPkb19G/B6mm0o5rnF7/MWuHszsJIuJ96tpJqOp5uqVmbarAEAQBAEAQBAEAQBAEAQBAEAQBAEAQBAEAQBAEAQGp/SRp2VNI65zQ5subcQJgZEnbpnpCoxFspKMM+hwevRDi1wLmh2Q0+1EwI7yQe223fPqtimcMiXeVb6Rc54OIIj02nHZTTVrnaVVwkpLdElmqquLHF5u+7EhxBkSQNhuPiFySSPVxvSNfGRjBqy7uPidY8BeNRT01jyatQOhlMXOqu6l1xJAGYAwBaST2sp1LR1M1XDVIRTkvM6npqt7WugiQDB3E9D6rSjMZEAQBAEAQBAEAQBAEAQBAEAQBAEAQBAEAQBAEB4rVWsaXOIa0CSTgAdyUvYHCPGHE6lWpa9vPDbjSqAFtwe4EQQfMB5mjbvGIWGTvIN3djUq0VCWNtpvA9rOCRJaSDGxjGFyKcdZM9HFdISqQdKaWXhZWsQdPQcwh1zHO8sAdc9zEb7R8lY1GUb8DzYUJVZKME3+y+b98yU2ryHue61zy22CJDZETvJcBjOBn0I4pK1j2cP0XKDTqP5G6eAqf1HUmtqBawSCXSMES0iXDO+SDsQuUp7S4FOOxE5SyPY7bw3X09RTbVpOuY7Y56YO62Jpq6PNJS6AgCAIAgCAIAgCAIAgCAIAgCAIAgCAIAgCAICDxw0xQqc72LSXCLsAT7PXZRlazuEfnriYolzvqzjTYSPK4vujAkkbjLjnsfj5+jd0KcHN9hMo3OaTFQy4EDcE2jIgz0x6ypyufQYDBUo61N3tf3x2/tEbTVgapxbbsR7WRvM+sfFSadkYcTi+pnlpJJLjxZm+qcx1rSBjY4E/hB+X7kQuxXM4+k6k4JcS70mpr8xlQ1C8sPl5jj5xsZkyRDYJ/PZRbSasZYWnUSd7H6E8O6hlTT0zTsAjIZBaHfeGPWVsi01oRrU3Cbi/wByzUioIAgCAIAgCAIAgCAIAgCAIAgCAIAgCAIAgCA1jxdoXaoW0a/Le0FrhdAIdBh3yGfVVVI5tmTg0ndnBnCm3niu4l1tRtMt8wDwYkkkSDEA7ZnOAskb3ym1YyUJZZJb300KOlpyHg9BkiQHdpbnOY26LRk5FWJxknHTQyFhLyYgNAJOIgxA7En+bFVpNI89XauTtN9payk0OJ74jBkxgT26Z2OEUZO4hdtom6yg1tK5lUvq3CQBLQwe15wdgHN/MCUVLTUvpKSad9eB0f6DvM3UOl33RbIs65LfxYifRToQytmrFRqaTqu8mdWWkxhAEAQBAEAQBAEAQBAEAQBAEAQBAEAQBAEBX8e1VSlQe+kzmPEQ2YnIBz7iVGbaV0DiHH9Pq4qPdRqNBklxJvDRcbS4mXmCJmdgsSzbhRnc0qS2ZPc+9dvm2Kpyc2iPRpio6Ihs5OYG3b37nupuTSN+AoLEV40puye5P46Qx7ZcxwJJNgtExAMCOg/XuVyLbi0el0z0dTw8Yyp6X3RW0bQ8kOF0gAZ26x03Awe6krqJ4MU7FwNS+qYc8mIx7LRGJgQNp/NUSTa1PQoYGVSOabsbd4C0mu5hdpZYxxF0gWkCclpy4QTB29cK2CldWIYms6kt9Fovfeds4PRqMosbWfzKgmXAWzkxj0ED4LWr21MhNXQEAQBAEAQBAEAQBAEAQBAEAQBAEAQBAEBH1+rZRpuqVDDWiSf29SdoXJSUVdhI4T9IniBmsrF5uNMNa2lBm3Ml0EgNcevuGe2KVRzd1selhekY0KMqSim29/fI1XiNemWNBpm7ALgSCSNnFu20D4LkXmZ5l1J34lc+uII2b0A2J2k99/8AEKSUhHMtiv1Gme6CBGMZz8jkYj5hWxaS1Nyo166vK78SXotCxjbnmTtH5yRuPftv8Yyk3sbqNGjhlnrav38zYvDzaV45jwwFp3c0N8oMe2CD5uhxuMTCobfAxVMZKvJx2ibx4e8Wa6owU9LRJbNxcWyQCQCBa1oDQQdx1O0BXKU0rIx2Ow0XEtBIgkCR2PULWRPaAIAgCAIAgCAIAgCAIAgCAIAgCAIAgCAIDRvFnjLS8uvQjmuAgtyG3BwBaTG4OexhZ61aMYtGueCqwodfJdn79xx2toqTwTeR1sxvOQCQd2zud46LLTkmizBYSjiNMzT8iE5rILQ1xInLnkk9BtEECB/IUr8UezHofDxeru/H7FZxBtmTA6bk7fpH83VkbyMtelRwy0tm5mHVahzDDm+zAIMjJEkEj3n3KSp2Z5VLFVKbd9fE8t09VwlxAaD+Lb+SV1zjsip1ZVHa9/RFgaX2bXGSxpAcchpOS24gYdvA3OVC8nocp6vVq3n9EzoHhrx2dGQGtNWkAGtBim8NJJ6SCbnfkMrkazi7WuW4iUEkor1t3b28TrXAvEtDWTyn+YAEtOHtBxkdMrVGalsZy5UwEAQBAEAQBAEAQBAEAQBAEAQBAEAQBAeK9QNaXEwACSdsD16ID8y6xs1KrqZfYXS24kkiTBdO5/RebOSZtxfSFSccjez+hBrPLh5mxP8A4n9pXFo7o8+nXlCeZHmjrPtB2nMYu2wT1/m6tloj0JdJVnZ7MsXmg+wh1QRh4NpLcbghoukjMydp3xxzaXI0YKvQqVnLFPS2l9r+RT8YqmrUquuLg4gue7FxjcnqYU4K9mQ6Ro0uvboNZf2RGp6vzAMjEZIBGNyQZB6Qu2y6nnykkssdvX3wRf1nU3U+W99jHU3OaAQXXNEsJbJtJeTIn2fWFDVO5xSyzTXArtLoK1Z7WUg+o8iWtHS0SfkB/CV2KUtLF1bFzryTlwXA2HReIXUKLtM4AtaftXsi95DrrDdGBhsenddat2S5UZYh/lrRbs774d4gzU6alVpghj2iARBAGNpOMd9lqi7q5mq03Tm4vgWKkVhAEAQBAEAQBAEAQBAEAQBAEAQBACgKvj2j+t6arSY5vnaWz7Q926hNZotIHG6/hGoX1KYqUbqZbcC6MvLmstJiZtMAdRC86NBu/cVSoSXI1bV6QtJYRDhs0kzb+IjcCD1UrWV2c6mS1Iun4W6pUaym0kuwSBMgNJdjpie5U4z7FzVSjTk7Xf0+XD5srqmofTYJYcyZMSOhNo2z3lTyRlLQ7eGbsq77/t/LPj9XAteCCN5jr6fD+QjpuWqehVO9TVu/vlsRnC5wAOOuP53UrZVqcacUWtWLWi2dhceg2aCR6KqMpN6nKVCpUlpxM+gp2AFrnAukTsD3AdPqNv8AE9ctbn0WD6NUX+Ys1/f8Ho0WmSSAQfNgiBsT6lRza2LlXp0q06fw2Xlp74H6N8Gaii/R0OQWljWNbDYwQMggbH09Vtg04qx83OTlJyfEu1MiEAQBAEAQBAEAQBAEAQBAEAQBAEBE4jq2U2/aPDA7ygkgZPr3XJNJanUcW4txetw3UP8Aq1S+mAWjLnBo7QScjOVgzOEnlZxStLmacziRc99VxLg9oDw4ucC9vs1nTu5vQ5xI2KkpNKzPUpVqFetT62KjHjbZ97+p5+t8ysX3uqYAcXEvcY2Ac7O2FGeqLOnnhYzjDD7cbbMkf1aq08iiZY97XFrSWVZHlLLhBE5EZGfUqcIpKx41JtbGHUUTUquqMeSwl3Ln2rRlrHB3ZsCB1yuStqevh+i+t7V7Jr1K3U0C5177TkXZkOA2GPSF2E8qsi2l0VlTzstuJ6inUJcGBmBDG/dg4DfmPnlUuUnO/AwXU66VPXy57+/QyU6/D6VFprM1Dq3lc4i20ic0wCRbEDzDueq0RUZKxurOvg2s0LJrT3+5q54i4gW+SQQQ2cyc7nbA+SnkSMdbH1ptW0tyLSlTD2G+oQImSCbi0eVu3UiMxEqnXMYHKUpXky+8HcY1GldFCpbduD7MkZdE5Ij8go55RloIxnJ2ir+R3zwrUe7TM5rzUfmXEAH0BA7bfBbYXy6kpRcXZlupnAgCAIAgCAIAgCAIAgCAIAgCAICk8S8CZqw11R1QCmHGGEi6RsQDnIChOCludSu7HDjxClVcA+jTNIl2GH7VriC5pc57rXxbB2ABOxhY1aWx7nSHRlLDUVKDba398Ea3W4XYy8ubc72WA5tI9o72mIx71PRLVnhWtuRNNw6r7TSAOpJ74x811yjxPQo9HVqsVOys/TmTKT+U11QOJeYF2xMDPxwPkoZnI9aOEp4SEs9nfh3ffwFLXeW6QZLpFontJMZn02XMupH/AMtRjC/Hkvfu5G1mtJ8rcjYx1G/7JTjbU8OeNrSzdrRkjg/DaurFY0x/ap3nrJDgQzfqA7/x9y7JqC1I4VyhNTjw92IdesdQBcAI2iV1dh8zf0r01LGqKcbJENvD3NIva4Ak5jBjeDOcK7NdXPLb0ui8fwyp9XFQSWioGkwcEtBBnaMke9UJrNZkYRbhmtxI9Os+nAeHAg+4gg5yR6R8F3KrmvB1clTLLZnZPoY4m+qKzHVQ4Ny1hi8T7Tj1AJiJJ6q6jfW5f0lBKrmWzOoK884IAgCAIAgCAIAgCAIAgCAIAgCA0Dxh46psp6ihTLmahvlFwgEYlwJwZBxnbKqnPgtzThIwdVKexwmoxznRb0iY23kkj+brNsbsXj5Z9Nv3Z8bUAw6TE5xJ7e856otSVPFYSVnbVc/e57/qDS2CfMDAEmIzn1zC7le5srdI0er03WyPur4i2q+nDWUw1hDobLdzLoOZg5OSpo8WeJdS2cy6WvTpMe4NDg4FrSRgPOQQZGxHylV65u0YrO+q0MLGA1egDg3E7HJLSRHQjPopVdYqxXKbfDj+3A2nxjx1tcippL6AtFGrbLA6AbSbTBY4bA7WnopT11NOaybNd4VSotrNNVxawGXkQSYgwJwciFXFtuzKIu71J3GfEb9ZUcQ0UqTZFNjcYIhzjHtOdmfQgKyc0loTnO2xiZxN9FtjHGHOukOf5HC2HWB4aYDSJLSYcZzEUpZlpwPR6NxmHpp9YvR3uno7/Qtq2qoOp1a2ofOpcQBTFojpdAmPZzjr6q1WerMUL3utzB4F4m7S6llRjapDXS9rG3PczZzSNyBIxMTCjGUlLU9KrGq6EnUVlpbx993mfpNplbTyj6gCAIAgCAIAgCAIAgCAIAgCAIDkPjXgr9TVdXbaab3sDQHAvfsBa0gAyA4htw65yZxOanK8WXLD1JPkadxXwJradR3J0tZzehimMRHssJAxieq68z0KqkJPjfzRT1vB/ETvotSP/h+a6rL2yKpy92KCro3NLw4FrmuIcDu0iQ5p9QQVJSGqdmZn8E1DabaxpP5JMcwNNkTBzsOo+B7KXAshbTNsXerpM+rBjHOiQ6y7yXeyXBk+1GJid1lVTtWZ9L0g+jo0HTjbNbS339SrfRgtLnNh2doz0x71apXTUT5Lci6mXOhpnOM/LfZWRvxLFtqSqVATdBI29AYmJ+BVWbTRFN2yUKVwAYWtz9679lCG/aIRWt5aoO4dUIlrpIbJDQYG0yTtk7+5TU4p2RdGnd5bGHTMBMnJ6iTMZ+A//N0bPp8FgYQipN68fsdl+ibwoynSGrqQS4G1u4aPxn8Lo6dPirqUf8mY+kcYp/lU/hXux02lVDwHNIIOxGQVeeQe0AQBAEAQBAEAQBAEAQBAeajw0STAXJSUVdnUm3ZEDVcbo0n02PfDqpIYId5i0SQMdAVV19O17lscPUkm0tt9iu8V+ITptLUqUG31GgWtIJGSAXGN4BJieirni4JabkXRmlexzHXaypXfS0eota6jqGV2PEWPpMa5wp7yDa7f07rBG0duJ9D+HvRdeO23n3eH1Oi0dUyoJpwR3aZGcjb0VDS4GJxlHSR9I9fmoNHUz8/+JLCaljTzPrWqDz0I5ksG/YnovXhZQi+5eh5NZJSb72dAP0i0RoW0G6d9RxZD7sNBAAFQZJJvg49897HUi00cVRJ3Ro/EawI5gjzNJaGGbdsO9RKydX2tSmScpbFMx3NNJrnEU723kT7Mi6IzMHZaI2i9TRQw8qk7RRbeJdPp21nO0jC3TjvJOPedsj4jrKSlmuommpgaqjfQ6D4cfw5mnipVoAl0kGtb2IBaHiYJOSsUJVEtLl7wqhwsYeI6bhZaeTyC8yGubVquLXGS0w2p+L5brjnUukzThsCpu+VtJ620797b8v2NX1mtpjT1qbabmVHkkOc5whhLSaZk+b72427lThOSZ6mL6PUn+IbTdt7Wva+r27vPuKrT8ca2ny6bYBmes7eY+uD8CMLVK6Wh8rXxUqiLDR8d1HK5YrvDNoLpgdpOY+Soc58zFnlsdU+iY1GUX3ODqVR0szcQ4S2pP4RhuD12WqhLTUtjGVrtHQpWi6OhpldTuD6gCAIAgCAIAgCAIAgKnxVqm0dLVqPMNaASYJgXDoFTiE3SaRfhouVWKRx7XaqvrqrammpmoKLiabpawNc5gDmua4iYkGevp08iKSVm99z6bqqNJZaukvnz10XHkvVHzVaXUDRE1KlzcO5jXF+bjdLxLYmAJd02Gy64JTU1b3tojzsdl+CKcX33+pg47wltKpWpNZfWc5ljjIAZUkxSa0+Y3ANJdOAcZxLrFlvI9zC1XUyyvaKTv5W3080lbV7m1aLwGH0qRqV6tN1nm5brHkm20OdBkNDSAPXdI1bxvoeNXxnWT+HRcPfPiZKnga32dfrx/wDeT+wR1OaRDrU9opfP7nKOI0GUZsdUe/m1eY58T922HjeQSTPUrUlKSV1bQxVsN1ktOfvy/kj6cmrDae5iZw3pvGfyO4RQsTpdGNyT0a/ru2JtGjSYZrlwbE+XaLoda4ydpMxHr1RJXPVnUw+Hlksk36P7ehmdVpUyRSZTe0iAYzJwfMZMgDfueq7Jpbmevj6NFShTXy59+vvzKfU64tYWlrvNvBG3U79fz/NdhS1zXPDjKefPc6xwDw7pnUWudpqTiCQZY07YP5heeqk7Xuevnlbccf8ACt7mM0lLT0Q726gawOA2LYAnbaPyCk53fadzbha1OnGU5N5tLLg/E0XW8PLdA+s9mGVAyYBFS58dZILYdtEy3sZtp2lUSRq6Rx/Vw6tpSTtdPh/d01vxNY0dQWQTHTadlqmnmufGuJslOnp2aamWebUXkuDyQ0tjyhrgMCZ/ZVVNku/U10o4fM1PXTThr3krhXGX0xUa55YGyQZwT9ym0CBtJLjJi0dpqqxvax7McPTlTvC8tFbkvG3y/kuaHiVtZ9JjXhjjUFzg83OEi0M82LjuVGEGnexVXwzhonfS53SiZaF7Edjw5bntdIhAEAQBAEAQBAEAQELjJ+xd8P8AkFnxX6Ui6h+ojimqf9QeYf8A3CXOk+Y3kiQ0gtMQfziNx41NupG+x9VClHFSTldWsly05vz0MPBfELqTQw1mini11Vr3ODQCDDaYloJggE7DfGbJwXBCvg5VpSkld921276ttcN/Q9cV46xzfs3hzwPbcy3fe1riY+Kzwpzz9r4eRQ8FioxtGLv4/wAlXr9Ya4Fup5Y3tBqhuw35YImQeg3V0fy5XyX79Pq0Sw+ErSWsG/lbzf8AJBp6bXkg06tdzOjmVKtsHIODP5LQq9H/AC9DNUpZJWa1INPhxipcXXh3Vr7iSczI33M9Ve6tNWbZCrVqQp2prz0Nv8K8F4Y1w+tV3v2tbyqzaQMz5nRJnqDj1VsKlJvc8+pUrtJPh9Cw8R6PSUK3M0lWk+wNupMe15tMy4DsGxPaVmxELSvAhGlOcuslfxZC15oV4PJtd3aWNnGNqY79Vkcm9iyeHjIzVNPpi0RpmFwHtP5dQ+/zU539VOM2lp6ko0YxVkZtJxGrTDWtcQwH2W2sGcmIaQMmdlHLFvUnqti44zXq/VS+lzKl7CGPa9kCocNa5hEl13Ywei7GlTuml6k6Mp519uHF+BUM0LP6fTGobFJzWuDS+XVn+1LWtANNtxkyT2hTy9rMtyzGybrSUtbPlY1bU6Vo5TWNa1sktYGtPMqAgBrnOcHAFrjOTsMdRb1yV8z2O4fCU6lJzktE/C19n368DYPEFHT16LfqtFtGs155lMAuNh9gl4ncNGP+5dnWpyipJoxrCu7zp9z9Slp8CqukGlUAEQ5oAu8zQZcY+7J/LZV9Zs0fQU6lCnTVKPw8fJceOrtw2LPhvCadKvSfVbSaxtTd0GoRMMmwWyTB3mSilqrP9/oZa9SNSLyXzPfl37ndeH6ltWm17DLXDBgifgcr1oNOKaPmppqTTJCkRCAIAgCAIAgCAIAgIXGP7L/h+oWfFfoyLsP+ojiHiik99Z3OabGHyRAIZjz/AOqXT1EfFeJCcYxUU/7PqcPiIUnFJLXVt303tw9p7FNptDzGAsbc0mQTh0Tsc5Up1ownZsqxmJdRyUVx3Ta1+qfeXOn4OX7tiegHm7LPLE8I6mSPWb5n82NVq6WmfyuWfLaDDPQHf4qqVCrU7V9+83UqdVwWunibJ4P4mG0KtRp2iGTaS6NsxBkgStVGMoOV+ZjrU7zip/PfQqtJ4kOnr6quPM/UGjYy6ILWlpa4/cgnrn0Wt3srHoy6LlKEYt6RzavbnouN+65teu4xzKYAqsD3AYFQGCeg2nPos9ac0tLnl0KcM17aHMdXoNRpzaW2kmxr22FznfaeUluW3cwjMYa3sFojVi0ezKpQr3yOT024LbhbRLh4vmWOj8O660XOoNI+64m4fEY/NUSqwzdmL8dLfuzyoRw1u038iYOBa2N9N83H9D+ih1uvwv5r7luTBNfFK/gj3p/DvEXQY0tp/wBVSeyvTg4pq5RFYbPabkl3Fd4goanT/ZvIaTD7ad5ED/3JIgQesyEXeezgaWH+Oi2+Gtl5Wvd3vtazPmm1mo1d1JrOa9hJ5dwY2m2QLhOXGS4ZPUfDsUkr8yrG4fDqFlaK01s239tNtNT5rdNXYaZqUmU3UybWute48wCXBw9n+2B8VVOaSknx/k82VKnFxySute7kbLwbw8XF1d1QA1Q0lgZtZIHmLv2VEYKdKKT2uKla3ZstOJZDhhIgtAM5N0zsBGMDBx6lThGSVn7/AGKG03ch8Q8OMe3zVi0Bwdhg+6ZGS+OnZWqyEZST08PmTOB+KalFw0zbX02Uxy3nDnkEh7XAEgEe4bjGVrjiZQpqxGrgLrO01z5a7W9s3/g+rNai2o4AF04G2CR+y9CjNzgpM8mpFRk0iarCAQBAEAQBAEAQBAQuM/2X/D9Qs+L/AEZF2H/URoXE6T7XuEFnKcHMdluLjcOxzHy7L56Cd1bmeu7XsVvhzh7fqunIGTTZPrjKlVpJzb7yytJxnJd5dUOH58ri09+qiqSWxVnb3Nd4u23UPEkxAk7mAMn1WSto2XU3oRtJwSnqqLnFl1VsWG4tnE2npnvHxC3UJNX8S/D4udGaV9OOl/MouHcNd9pNPmOpu+0pm4Eh/wCFzTNwLSesyVqlONlY9irKKcIxqZYyWj00a+999NvNbtpfDGkaKb20GsIh2S6WnB77grHVq1LrXc8Xr5qLhfRX97cSv8Va8E0GNyOfTcJjMAtwB0z0VqT1L+i1rUf/AMP6FnS8znVHC2dgSTAG+SoPkeUj5pOKHzTFsPtMZJMAN9wBldynYu7RfcEe7lw7drnDbpOOnqu0ZXicnGzPniMTpdR/s1f+Dlf3k8Iv/Yp/9o+qInhTQM5NHUWjnPped4ADn3EEl0e0ZaMn17qS2LsfUkq06V+ynovC9vVmqfSO2qNXR5bmjyTDhgkEjPzVU+rSln42I4eUbJSXMnaCvr+VTilQ2wS50HJzEyFCmoqKybGvJgnrOcr9yMzv6keukHwq/wCSrLoi44HhKfyRA4no9e6m6+rQiMhrHkx1iQu9m2qOweFUkoZvOy+ppVTS6m91hfe5wuIM1MgOyGmTM/HE5KuTja7PUbg7U4SSV9G+CXK+mj07vO5+gfBbHt0OnFQy+zzEiDJJJkd8r06NurVj4rGKKxE1F3SbsXStMwQBAEAQBAEAQBAQeNAmi6MnH6hUYpN0pJF1B2qI07ij+Xpqt5t8j8HBy0gbrw1Fwdmj2KVp1Ypc16kXwrqKZ0tFgewvFNvluFwx26JLcnjP+RNd7LqkDK4ZzSuNAnU1IE+bp7gsFb4maaeyJ/hNhFEgiDIBB6Q0YWyn/l4lUuBg4II1eu99L9H/AOVZL4bHo4q7w9B9z9S1qap1pgBzhs0mAT2J6BZIyzSSfMyqC46I0R761B7rGC24OptFj206mIiGuAcOobGYyIXqJpvQ9q1OpTWZ62s91ePzTtyb4XLLT6uqC7l6d9Rr4ILqoEASC0AyB5rjjuPRU1FG7s9DHiKVOSSq1EmuUftZvS39mUcS1EgHREAZkVWGBsSAB6qOSP8AsYnRop6VP2N30OtZUJawyG7uHsyScT36/EKujbKkjNUjJPUeIP8ApdR/sVf+DlpO4P8A5FP/ALR9UY/Ch/8AR6f/AG2rqehPpH/l1PE1f6QP+qof7Z/5BZ8R8LKaRfcO/s0/d+5UKD/LRKfxMzuKvuQMTyFy4NW4Xoy7iGoqh0NbDXCJLrmiIM4gsHf81O/ZselXcY4OlG2938mdc4MIoU/+1exh/wBKPgfMVvjZNVxWEAQBAEAQBAEAQHl4kLjOrcq+IcPpVQeYxrsEZHfHwVE6EJu7Rpp1ZwacXsVtLwzpWtaBRZ5QACWtLhG3mIJPvlVSwkHzRZPEVJzc5bvckN4c1vsyP0/VUvALgzqxD4ogM4KzmF53Jk4/dULoqPWZ5Sv3F34t5bJGJvCiwu5bfKTP8lJ4Jwf5a098xGumu09Sj0XAK41OpeWENeadplmYBnE43UJ4Ws0rL0PTq4uhKhSipaq99+Za6fgbw8OdFs5EqlYGpB55WM08VBxcY7lR4s4RRY/R2shrtQ1rxc6HNcTIInbLvmVZFLh799xs6PqVKkauZu6g2u5r+l8kbI3glCIsxJOX1DkmScu7qHZTPKlUnJ3bPj+CUTMNgkESCZ+Eymj0IqckzDw/QmjcIy4gmAIw0NG3o0LlHC1oLK1fvL6lWE25XJPFdE+pp67WtJc6jUDR1JLCAPmVpVCryI4etThXhJvRSV/BNGPw5on0tLRY9hDmsAI6g/Bd6ipyJY3EU6mJnOL0b0KvxN4Yfq6rKjXWlrS2HAwZIMk/DsjwdSonw8fP7lEa8YlnoODPbTY11sgdDI3J/dRpYCrGKi7e/ISxMGzN/Rz3H5/4Vv4KfNEfxET4eDeo/NSWBl/sc/ErkQeHeGQypWcXzzHAwGxAAgD2sqz8DzkX18f1kIQUbZVz77m6aOlYxrd4AW6EcsVHkeTN3k2ZlIiEAQBAEAQBAEAQAoCNWpyuWLEzwykljtwaKWFzHyEsSue6dOAhFsU2ZKNC5l5Y7LlkxdmGvoqbrbmMMGRLQYPfZRVOHJEo1Jq9m/mZPqrPwt+QUeop/wCq+SI55c2PqrPwN+QXOopf6r5IdZPmzCWCdgrlFDMz6u2AISwufCFywPUID45qWOXMTgu2Oo+6ankodexZNCFJ9QBAEAQBAEAQBAEAQHkhDqPkILiEO3PJC6dQaFw4wunRC4DyV2x09BcOHxAYy1dB8hdAhDp5hcsEeilgfClgeLUOkihThGRkzOuEAgCAIAgCAIAgCAIAgCAIAgPkIBCAQgEIBalwIQXEIDyWLp255FNLnbnrlpc5c8mklztz7y0Fxy0uLgU0ucuewFw4fUAQBAEAQBAEAQBAEAQBAEAQBAEAQBAEAQBAEAQBAEAQBAEAQBAEAQBAEAQH/9k="/>
          <p:cNvSpPr>
            <a:spLocks noChangeAspect="1" noChangeArrowheads="1"/>
          </p:cNvSpPr>
          <p:nvPr/>
        </p:nvSpPr>
        <p:spPr bwMode="auto">
          <a:xfrm>
            <a:off x="4995863" y="327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e-DE" altLang="de-DE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Bohrungen</a:t>
            </a:r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1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pPr lvl="1"/>
            <a:r>
              <a:rPr lang="de-DE" dirty="0" smtClean="0"/>
              <a:t>Maskieren der Werkstück-Pixel</a:t>
            </a:r>
          </a:p>
          <a:p>
            <a:pPr lvl="2"/>
            <a:r>
              <a:rPr lang="de-DE" dirty="0" smtClean="0"/>
              <a:t>Pixel mit </a:t>
            </a:r>
            <a:r>
              <a:rPr lang="de-DE" dirty="0" err="1" smtClean="0"/>
              <a:t>Grauwert</a:t>
            </a:r>
            <a:r>
              <a:rPr lang="de-DE" dirty="0" smtClean="0"/>
              <a:t> &gt;= 70 werden auf 255 (weiß) gesetzt</a:t>
            </a:r>
          </a:p>
          <a:p>
            <a:pPr lvl="2"/>
            <a:r>
              <a:rPr lang="de-DE" dirty="0" smtClean="0"/>
              <a:t>Restliche Pixel auf 0 (schwarz)</a:t>
            </a:r>
          </a:p>
          <a:p>
            <a:pPr lvl="1"/>
            <a:r>
              <a:rPr lang="de-DE" dirty="0" smtClean="0"/>
              <a:t>Reduktion von Rauschen</a:t>
            </a:r>
          </a:p>
          <a:p>
            <a:pPr lvl="2"/>
            <a:r>
              <a:rPr lang="de-DE" dirty="0" smtClean="0"/>
              <a:t>Morphologische Erosion und </a:t>
            </a:r>
            <a:r>
              <a:rPr lang="de-DE" dirty="0" err="1" smtClean="0"/>
              <a:t>Dilitation</a:t>
            </a:r>
            <a:r>
              <a:rPr lang="de-DE" dirty="0" smtClean="0"/>
              <a:t> zur Reduktion von Rauschen an den Objektkanten</a:t>
            </a:r>
          </a:p>
          <a:p>
            <a:pPr lvl="1"/>
            <a:r>
              <a:rPr lang="de-DE" dirty="0" err="1" smtClean="0"/>
              <a:t>Kantendektion</a:t>
            </a:r>
            <a:r>
              <a:rPr lang="de-DE" dirty="0" smtClean="0"/>
              <a:t> mit </a:t>
            </a:r>
            <a:r>
              <a:rPr lang="de-DE" dirty="0" err="1" smtClean="0"/>
              <a:t>Canny</a:t>
            </a:r>
            <a:endParaRPr lang="de-DE" dirty="0" smtClean="0"/>
          </a:p>
          <a:p>
            <a:endParaRPr lang="de-DE" dirty="0" smtClean="0"/>
          </a:p>
        </p:txBody>
      </p:sp>
      <p:pic>
        <p:nvPicPr>
          <p:cNvPr id="10" name="Grafik 9" descr="threshold.png"/>
          <p:cNvPicPr>
            <a:picLocks noChangeAspect="1"/>
          </p:cNvPicPr>
          <p:nvPr/>
        </p:nvPicPr>
        <p:blipFill>
          <a:blip r:embed="rId2" cstate="print"/>
          <a:srcRect l="12748" t="15935" r="33745" b="17810"/>
          <a:stretch>
            <a:fillRect/>
          </a:stretch>
        </p:blipFill>
        <p:spPr>
          <a:xfrm>
            <a:off x="3505200" y="3810000"/>
            <a:ext cx="2048597" cy="2029448"/>
          </a:xfrm>
          <a:prstGeom prst="rect">
            <a:avLst/>
          </a:prstGeom>
        </p:spPr>
      </p:pic>
      <p:pic>
        <p:nvPicPr>
          <p:cNvPr id="11" name="Grafik 10" descr="erosiondilitation.png"/>
          <p:cNvPicPr>
            <a:picLocks noChangeAspect="1"/>
          </p:cNvPicPr>
          <p:nvPr/>
        </p:nvPicPr>
        <p:blipFill>
          <a:blip r:embed="rId3" cstate="print"/>
          <a:srcRect l="11998" t="12186" r="32995" b="19685"/>
          <a:stretch>
            <a:fillRect/>
          </a:stretch>
        </p:blipFill>
        <p:spPr>
          <a:xfrm>
            <a:off x="6629400" y="3810000"/>
            <a:ext cx="2057400" cy="2038620"/>
          </a:xfrm>
          <a:prstGeom prst="rect">
            <a:avLst/>
          </a:prstGeom>
        </p:spPr>
      </p:pic>
      <p:pic>
        <p:nvPicPr>
          <p:cNvPr id="12" name="Grafik 11" descr="Perfekt3.png"/>
          <p:cNvPicPr>
            <a:picLocks noChangeAspect="1"/>
          </p:cNvPicPr>
          <p:nvPr/>
        </p:nvPicPr>
        <p:blipFill>
          <a:blip r:embed="rId4" cstate="print"/>
          <a:srcRect l="17341" t="8749" r="14061" b="625"/>
          <a:stretch>
            <a:fillRect/>
          </a:stretch>
        </p:blipFill>
        <p:spPr>
          <a:xfrm rot="5400000">
            <a:off x="524304" y="3819096"/>
            <a:ext cx="1999391" cy="198120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33400" y="57912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Original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5" name="Textfeld 14"/>
          <p:cNvSpPr txBox="1"/>
          <p:nvPr/>
        </p:nvSpPr>
        <p:spPr>
          <a:xfrm>
            <a:off x="3505200" y="58674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Threshold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6" name="Textfeld 15"/>
          <p:cNvSpPr txBox="1"/>
          <p:nvPr/>
        </p:nvSpPr>
        <p:spPr>
          <a:xfrm>
            <a:off x="6629400" y="58674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Erosion + </a:t>
            </a:r>
            <a:r>
              <a:rPr lang="en-US" sz="1200" b="0" dirty="0" err="1" smtClean="0"/>
              <a:t>Dilitation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Bild</a:t>
            </a:r>
            <a:endParaRPr lang="en-US" sz="1200" b="0" dirty="0"/>
          </a:p>
        </p:txBody>
      </p:sp>
      <p:sp>
        <p:nvSpPr>
          <p:cNvPr id="17" name="Pfeil nach rechts 16"/>
          <p:cNvSpPr/>
          <p:nvPr/>
        </p:nvSpPr>
        <p:spPr>
          <a:xfrm>
            <a:off x="2819400" y="4495800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/>
          <p:cNvSpPr/>
          <p:nvPr/>
        </p:nvSpPr>
        <p:spPr>
          <a:xfrm>
            <a:off x="5943600" y="4572000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r>
              <a:rPr lang="de-DE" dirty="0" smtClean="0"/>
              <a:t>Ermitteln der Kalibrierungsgröße Pixel-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Centimeter</a:t>
            </a:r>
            <a:r>
              <a:rPr lang="de-DE" dirty="0" smtClean="0"/>
              <a:t> (PX2CM)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Kalibrierungswerkstücks</a:t>
            </a:r>
          </a:p>
          <a:p>
            <a:pPr lvl="1"/>
            <a:r>
              <a:rPr lang="de-DE" dirty="0" smtClean="0"/>
              <a:t>Seitenlängen des Kalibrierungswerkstücks sind bekannt</a:t>
            </a:r>
          </a:p>
          <a:p>
            <a:pPr lvl="1"/>
            <a:r>
              <a:rPr lang="de-DE" dirty="0" smtClean="0"/>
              <a:t>PX2CM = Quotient aus längster Seite und längster bekannter Seitenlänge</a:t>
            </a:r>
          </a:p>
          <a:p>
            <a:pPr lvl="1"/>
            <a:endParaRPr lang="de-DE" dirty="0" smtClean="0"/>
          </a:p>
          <a:p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8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der Lage und </a:t>
            </a:r>
            <a:r>
              <a:rPr lang="de-DE" dirty="0" err="1" smtClean="0"/>
              <a:t>Abmaße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Bildvorverarbeitung</a:t>
            </a:r>
          </a:p>
          <a:p>
            <a:r>
              <a:rPr lang="de-DE" dirty="0" smtClean="0"/>
              <a:t>Überprüfen der </a:t>
            </a:r>
            <a:r>
              <a:rPr lang="de-DE" dirty="0" err="1" smtClean="0"/>
              <a:t>Abmaße</a:t>
            </a:r>
            <a:r>
              <a:rPr lang="de-DE" dirty="0" smtClean="0"/>
              <a:t> und Lage</a:t>
            </a:r>
          </a:p>
          <a:p>
            <a:pPr lvl="1"/>
            <a:r>
              <a:rPr lang="de-DE" dirty="0" smtClean="0"/>
              <a:t>Annahme: Kontur, die den Flächeninhalt des kleinsten, vollständig umschließenden Rechtecks maximiert ist die Kontur des Werkstücks</a:t>
            </a:r>
          </a:p>
          <a:p>
            <a:pPr lvl="1"/>
            <a:r>
              <a:rPr lang="de-DE" dirty="0" smtClean="0"/>
              <a:t>Überprüfe alle Kanten auf vorgeschriebene Länge</a:t>
            </a:r>
          </a:p>
          <a:p>
            <a:pPr lvl="1"/>
            <a:r>
              <a:rPr lang="de-DE" dirty="0" smtClean="0"/>
              <a:t>Lage des umschließenden Rechtecks = Lage des Werkstücks</a:t>
            </a:r>
          </a:p>
          <a:p>
            <a:pPr>
              <a:buNone/>
            </a:pPr>
            <a:endParaRPr lang="de-DE" dirty="0" smtClean="0"/>
          </a:p>
        </p:txBody>
      </p:sp>
      <p:pic>
        <p:nvPicPr>
          <p:cNvPr id="4" name="Grafik 3" descr="quaddetected.png"/>
          <p:cNvPicPr>
            <a:picLocks noChangeAspect="1"/>
          </p:cNvPicPr>
          <p:nvPr/>
        </p:nvPicPr>
        <p:blipFill>
          <a:blip r:embed="rId2" cstate="print"/>
          <a:srcRect l="8249" t="10311" r="10499" b="11248"/>
          <a:stretch>
            <a:fillRect/>
          </a:stretch>
        </p:blipFill>
        <p:spPr>
          <a:xfrm>
            <a:off x="2590800" y="3200400"/>
            <a:ext cx="3453380" cy="2667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590800" y="5867400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Erkanntes</a:t>
            </a:r>
            <a:r>
              <a:rPr lang="en-US" sz="1200" b="0" dirty="0" smtClean="0"/>
              <a:t> Quad </a:t>
            </a:r>
            <a:r>
              <a:rPr lang="en-US" sz="1200" b="0" dirty="0" err="1" smtClean="0"/>
              <a:t>eingezeichnet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im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Originalbild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Bohrungspositionen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Berechnung der Bohrungspositionen </a:t>
            </a:r>
            <a:r>
              <a:rPr lang="de-DE" dirty="0"/>
              <a:t>anhand </a:t>
            </a:r>
            <a:r>
              <a:rPr lang="de-DE" dirty="0" smtClean="0"/>
              <a:t>Rechteck-Eckpunkten</a:t>
            </a:r>
            <a:endParaRPr lang="de-DE" dirty="0"/>
          </a:p>
        </p:txBody>
      </p:sp>
      <p:pic>
        <p:nvPicPr>
          <p:cNvPr id="4" name="Grafik 3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" y="2232658"/>
            <a:ext cx="3048000" cy="302581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4648200" y="2362200"/>
            <a:ext cx="2743200" cy="274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5029200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991349" y="2697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5029200" y="4754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987540" y="47548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985194" y="3581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985193" y="3810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8674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096000" y="36998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4038600" y="3516966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772077" y="5260151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6" name="Textfeld 15"/>
          <p:cNvSpPr txBox="1"/>
          <p:nvPr/>
        </p:nvSpPr>
        <p:spPr>
          <a:xfrm>
            <a:off x="4820077" y="5263680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Berechnete Bohrungspositionen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26774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Bohrungsdetektion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Anwendung eines Gauß-Filters</a:t>
            </a:r>
          </a:p>
          <a:p>
            <a:pPr lvl="1"/>
            <a:r>
              <a:rPr lang="de-DE" dirty="0" smtClean="0"/>
              <a:t>Rauschentfernung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5" t="16164" r="11647" b="5403"/>
          <a:stretch/>
        </p:blipFill>
        <p:spPr>
          <a:xfrm>
            <a:off x="298382" y="2225833"/>
            <a:ext cx="3657600" cy="332771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4095" r="15833" b="3671"/>
          <a:stretch/>
        </p:blipFill>
        <p:spPr>
          <a:xfrm>
            <a:off x="4803842" y="2225832"/>
            <a:ext cx="3749541" cy="3327717"/>
          </a:xfrm>
          <a:prstGeom prst="rect">
            <a:avLst/>
          </a:prstGeom>
        </p:spPr>
      </p:pic>
      <p:sp>
        <p:nvSpPr>
          <p:cNvPr id="20" name="Pfeil nach rechts 19"/>
          <p:cNvSpPr/>
          <p:nvPr/>
        </p:nvSpPr>
        <p:spPr>
          <a:xfrm>
            <a:off x="4189412" y="3538377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907888" y="5587080"/>
            <a:ext cx="2109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Unbearbeitetes Kamera-Bild</a:t>
            </a:r>
            <a:endParaRPr lang="de-DE" sz="1200" b="0" dirty="0"/>
          </a:p>
        </p:txBody>
      </p:sp>
      <p:sp>
        <p:nvSpPr>
          <p:cNvPr id="8" name="Textfeld 7"/>
          <p:cNvSpPr txBox="1"/>
          <p:nvPr/>
        </p:nvSpPr>
        <p:spPr>
          <a:xfrm>
            <a:off x="5234947" y="5587079"/>
            <a:ext cx="288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Gauß-Filter angewendetes Kamera-Bild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11449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Entfernung von Hintergrund mittels Schwellwert</a:t>
            </a:r>
          </a:p>
          <a:p>
            <a:pPr lvl="1"/>
            <a:r>
              <a:rPr lang="de-DE" dirty="0" smtClean="0"/>
              <a:t>Bessere Erkennung von Bohrungen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1170" r="14166" b="3088"/>
          <a:stretch/>
        </p:blipFill>
        <p:spPr>
          <a:xfrm>
            <a:off x="2133600" y="2133600"/>
            <a:ext cx="4267200" cy="38996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13014" y="6019800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9010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Maskierung pro erwarteter Bohrungsposition</a:t>
            </a:r>
          </a:p>
          <a:p>
            <a:pPr lvl="1"/>
            <a:r>
              <a:rPr lang="de-DE" dirty="0" smtClean="0"/>
              <a:t>Individuelle Schwellwerte für unterschiedliche Beleuchtung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4095" r="15833" b="3671"/>
          <a:stretch/>
        </p:blipFill>
        <p:spPr>
          <a:xfrm>
            <a:off x="2895600" y="2439353"/>
            <a:ext cx="3733800" cy="33137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9" t="77989" r="21232" b="9287"/>
          <a:stretch/>
        </p:blipFill>
        <p:spPr>
          <a:xfrm>
            <a:off x="7271951" y="4495800"/>
            <a:ext cx="1066800" cy="9906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22098" r="65599" b="65177"/>
          <a:stretch/>
        </p:blipFill>
        <p:spPr>
          <a:xfrm>
            <a:off x="1219200" y="2068172"/>
            <a:ext cx="1066800" cy="9906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2057400" y="2563472"/>
            <a:ext cx="1295400" cy="4083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6248400" y="5029200"/>
            <a:ext cx="1143000" cy="228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248577" y="579102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Kamera-Bild</a:t>
            </a:r>
            <a:endParaRPr lang="de-DE" sz="1200" b="0" dirty="0"/>
          </a:p>
        </p:txBody>
      </p:sp>
      <p:sp>
        <p:nvSpPr>
          <p:cNvPr id="13" name="Textfeld 12"/>
          <p:cNvSpPr txBox="1"/>
          <p:nvPr/>
        </p:nvSpPr>
        <p:spPr>
          <a:xfrm>
            <a:off x="876398" y="3086020"/>
            <a:ext cx="1752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Schlechte Beleuchtung</a:t>
            </a:r>
            <a:endParaRPr lang="de-DE" sz="1200" b="0" dirty="0"/>
          </a:p>
        </p:txBody>
      </p:sp>
      <p:sp>
        <p:nvSpPr>
          <p:cNvPr id="14" name="Textfeld 13"/>
          <p:cNvSpPr txBox="1"/>
          <p:nvPr/>
        </p:nvSpPr>
        <p:spPr>
          <a:xfrm>
            <a:off x="7019925" y="5486400"/>
            <a:ext cx="1651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Perfekte </a:t>
            </a:r>
            <a:r>
              <a:rPr lang="de-DE" sz="1200" b="0" dirty="0" smtClean="0"/>
              <a:t>Beleuchtung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2077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Werkstück &amp; Prüfaufgaben</a:t>
            </a:r>
          </a:p>
          <a:p>
            <a:r>
              <a:rPr lang="de-DE" sz="2400" dirty="0" smtClean="0"/>
              <a:t>Aufbau</a:t>
            </a:r>
          </a:p>
          <a:p>
            <a:r>
              <a:rPr lang="de-DE" sz="2400" dirty="0" smtClean="0"/>
              <a:t>Verwendete Software</a:t>
            </a:r>
          </a:p>
          <a:p>
            <a:r>
              <a:rPr lang="de-DE" sz="2400" dirty="0" smtClean="0"/>
              <a:t>Unterschied Modell &amp; Aufnahme</a:t>
            </a:r>
          </a:p>
          <a:p>
            <a:r>
              <a:rPr lang="de-DE" sz="2400" dirty="0" smtClean="0"/>
              <a:t>Programmablauf</a:t>
            </a:r>
          </a:p>
          <a:p>
            <a:r>
              <a:rPr lang="de-DE" sz="2400" dirty="0" smtClean="0"/>
              <a:t>Fazit</a:t>
            </a:r>
            <a:endParaRPr lang="de-DE" sz="2400" dirty="0" smtClean="0"/>
          </a:p>
          <a:p>
            <a:r>
              <a:rPr lang="de-DE" sz="2400" dirty="0" smtClean="0"/>
              <a:t>Vorführung</a:t>
            </a:r>
          </a:p>
          <a:p>
            <a:pPr>
              <a:buNone/>
            </a:pPr>
            <a:endParaRPr lang="de-DE" sz="2400" dirty="0" smtClean="0"/>
          </a:p>
          <a:p>
            <a:pPr>
              <a:buNone/>
            </a:pP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Bohrungsdetektion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XOR von Schwellwertbild und Maskierung</a:t>
            </a:r>
          </a:p>
          <a:p>
            <a:pPr lvl="1"/>
            <a:r>
              <a:rPr lang="de-DE" dirty="0" smtClean="0"/>
              <a:t>Einzelne Detektion von Bohrungen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Hough Transformation zur Kreis-Detektion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1170" r="14166" b="3088"/>
          <a:stretch/>
        </p:blipFill>
        <p:spPr>
          <a:xfrm>
            <a:off x="228600" y="2057400"/>
            <a:ext cx="2363152" cy="2159629"/>
          </a:xfrm>
          <a:prstGeom prst="rect">
            <a:avLst/>
          </a:prstGeom>
        </p:spPr>
      </p:pic>
      <p:sp>
        <p:nvSpPr>
          <p:cNvPr id="4" name="Flussdiagramm: Prozess 3"/>
          <p:cNvSpPr/>
          <p:nvPr/>
        </p:nvSpPr>
        <p:spPr>
          <a:xfrm>
            <a:off x="2743200" y="2819400"/>
            <a:ext cx="685800" cy="4594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XOR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5556" r="16839" b="6666"/>
          <a:stretch/>
        </p:blipFill>
        <p:spPr>
          <a:xfrm>
            <a:off x="6477000" y="2057400"/>
            <a:ext cx="2423161" cy="2133601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51" y="2057401"/>
            <a:ext cx="2337049" cy="21336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9" name="Pfeil nach rechts 8"/>
          <p:cNvSpPr/>
          <p:nvPr/>
        </p:nvSpPr>
        <p:spPr>
          <a:xfrm>
            <a:off x="6019800" y="2867405"/>
            <a:ext cx="381000" cy="41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04920" y="4217029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Schwellwert-Bild</a:t>
            </a:r>
            <a:endParaRPr lang="de-DE" sz="1200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4391394" y="421702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Maske</a:t>
            </a:r>
            <a:endParaRPr lang="de-DE" sz="1200" b="0" dirty="0"/>
          </a:p>
        </p:txBody>
      </p:sp>
      <p:sp>
        <p:nvSpPr>
          <p:cNvPr id="12" name="Textfeld 11"/>
          <p:cNvSpPr txBox="1"/>
          <p:nvPr/>
        </p:nvSpPr>
        <p:spPr>
          <a:xfrm>
            <a:off x="7239000" y="4274365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XOR-Ergebnis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11857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Bohrungsüberprüfung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Existenz von Bohrung in Nähe der berechneten Bohrungsposition</a:t>
            </a:r>
          </a:p>
          <a:p>
            <a:r>
              <a:rPr lang="de-DE" dirty="0" smtClean="0"/>
              <a:t>Zuordnung zu Bohrungsgrößen</a:t>
            </a:r>
          </a:p>
          <a:p>
            <a:r>
              <a:rPr lang="de-DE" dirty="0" smtClean="0"/>
              <a:t>Anordnung der erkannten Bohrungsgrößen</a:t>
            </a:r>
          </a:p>
          <a:p>
            <a:r>
              <a:rPr lang="de-DE" dirty="0" smtClean="0"/>
              <a:t>Markierung im Fehlerfall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8" name="Grafik 7" descr="Perfek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" y="2667000"/>
            <a:ext cx="3429000" cy="340404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8401" r="11667" b="6192"/>
          <a:stretch/>
        </p:blipFill>
        <p:spPr>
          <a:xfrm>
            <a:off x="4953000" y="2667000"/>
            <a:ext cx="3515652" cy="34040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502515" y="6071043"/>
            <a:ext cx="1947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ohne Fehler</a:t>
            </a:r>
            <a:endParaRPr 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472346" y="6071042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mit fehlendem Loch</a:t>
            </a:r>
            <a:endParaRPr lang="de-DE" sz="1200" b="0" dirty="0"/>
          </a:p>
        </p:txBody>
      </p:sp>
      <p:sp>
        <p:nvSpPr>
          <p:cNvPr id="4" name="Rechteck 3"/>
          <p:cNvSpPr/>
          <p:nvPr/>
        </p:nvSpPr>
        <p:spPr>
          <a:xfrm>
            <a:off x="5486400" y="5334000"/>
            <a:ext cx="24265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79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Bohrungsüberprüfung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Existenz von Bohrung in Nähe </a:t>
            </a:r>
            <a:br>
              <a:rPr lang="de-DE" dirty="0" smtClean="0"/>
            </a:br>
            <a:r>
              <a:rPr lang="de-DE" dirty="0" smtClean="0"/>
              <a:t>der berechneten Bohrungsposition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Zuordnung zu 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Anordnung der erkannten Bohrungsgrößen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Markierung im Fehlerfall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5358046" y="1198563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593081" y="144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915133" y="14455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/>
          <p:cNvCxnSpPr/>
          <p:nvPr/>
        </p:nvCxnSpPr>
        <p:spPr>
          <a:xfrm>
            <a:off x="4937992" y="1471639"/>
            <a:ext cx="701964" cy="1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34146" y="20092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472346" y="21235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Perfekt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317446" y="2428300"/>
            <a:ext cx="2057420" cy="204244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8401" r="11667" b="6192"/>
          <a:stretch/>
        </p:blipFill>
        <p:spPr>
          <a:xfrm>
            <a:off x="3213425" y="3962400"/>
            <a:ext cx="2100263" cy="203358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372171" y="4495800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Ergebnis-Bild ohne Fehler </a:t>
            </a:r>
          </a:p>
          <a:p>
            <a:pPr algn="ctr"/>
            <a:r>
              <a:rPr lang="de-DE" sz="1200" b="0" dirty="0"/>
              <a:t>m</a:t>
            </a:r>
            <a:r>
              <a:rPr lang="de-DE" sz="1200" b="0" dirty="0" smtClean="0"/>
              <a:t>it korrekter Anordnung</a:t>
            </a:r>
            <a:endParaRPr lang="de-DE" sz="1200" b="0" dirty="0"/>
          </a:p>
        </p:txBody>
      </p:sp>
      <p:sp>
        <p:nvSpPr>
          <p:cNvPr id="19" name="Textfeld 18"/>
          <p:cNvSpPr txBox="1"/>
          <p:nvPr/>
        </p:nvSpPr>
        <p:spPr>
          <a:xfrm>
            <a:off x="3025076" y="6011594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Ergebnis-Bild mit fehlendem Loch</a:t>
            </a:r>
            <a:endParaRPr lang="de-DE" sz="1200" b="0" dirty="0"/>
          </a:p>
        </p:txBody>
      </p:sp>
      <p:sp>
        <p:nvSpPr>
          <p:cNvPr id="20" name="Rechteck 19"/>
          <p:cNvSpPr/>
          <p:nvPr/>
        </p:nvSpPr>
        <p:spPr>
          <a:xfrm>
            <a:off x="3505200" y="5562600"/>
            <a:ext cx="172929" cy="16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5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 und Maße</a:t>
            </a:r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auf Beschädigungen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971410"/>
            <a:ext cx="8356600" cy="4894262"/>
          </a:xfrm>
        </p:spPr>
        <p:txBody>
          <a:bodyPr/>
          <a:lstStyle/>
          <a:p>
            <a:r>
              <a:rPr lang="de-DE" dirty="0" smtClean="0"/>
              <a:t>Schäden: </a:t>
            </a:r>
          </a:p>
          <a:p>
            <a:pPr lvl="1"/>
            <a:r>
              <a:rPr lang="de-DE" dirty="0" smtClean="0"/>
              <a:t>Tiefe Kratzer und Macken</a:t>
            </a:r>
          </a:p>
          <a:p>
            <a:pPr lvl="1"/>
            <a:r>
              <a:rPr lang="de-DE" dirty="0" smtClean="0"/>
              <a:t>Beschädigungen der Ecken</a:t>
            </a:r>
          </a:p>
          <a:p>
            <a:pPr lvl="1"/>
            <a:r>
              <a:rPr lang="de-DE" dirty="0" smtClean="0"/>
              <a:t>Durchgebrochener Steg</a:t>
            </a:r>
            <a:endParaRPr lang="de-DE" dirty="0" smtClean="0"/>
          </a:p>
          <a:p>
            <a:pPr lvl="1"/>
            <a:endParaRPr lang="de-DE" sz="1200" dirty="0" smtClean="0"/>
          </a:p>
          <a:p>
            <a:r>
              <a:rPr lang="de-DE" dirty="0" smtClean="0"/>
              <a:t>Vorgehen:</a:t>
            </a:r>
          </a:p>
          <a:p>
            <a:pPr lvl="1"/>
            <a:r>
              <a:rPr lang="de-DE" dirty="0" smtClean="0"/>
              <a:t>Maskieren </a:t>
            </a:r>
            <a:r>
              <a:rPr lang="de-DE" dirty="0" smtClean="0"/>
              <a:t>des Werkstücks</a:t>
            </a:r>
          </a:p>
          <a:p>
            <a:pPr lvl="1"/>
            <a:r>
              <a:rPr lang="de-DE" dirty="0" smtClean="0"/>
              <a:t>Filtern: </a:t>
            </a:r>
            <a:r>
              <a:rPr lang="de-DE" dirty="0" err="1" smtClean="0"/>
              <a:t>Guided</a:t>
            </a:r>
            <a:r>
              <a:rPr lang="de-DE" dirty="0" smtClean="0"/>
              <a:t>-</a:t>
            </a:r>
            <a:r>
              <a:rPr lang="de-DE" dirty="0" smtClean="0"/>
              <a:t>Image-Filter</a:t>
            </a:r>
            <a:endParaRPr lang="de-DE" dirty="0" smtClean="0"/>
          </a:p>
        </p:txBody>
      </p:sp>
      <p:pic>
        <p:nvPicPr>
          <p:cNvPr id="1029" name="Picture 5" descr="C:\Users\ich\Desktop\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2458443" cy="243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ich\Desktop\fil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411"/>
            <a:ext cx="2458443" cy="24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049970" y="607301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Originalbild</a:t>
            </a:r>
            <a:endParaRPr lang="de-DE" sz="1200" b="0" dirty="0"/>
          </a:p>
        </p:txBody>
      </p:sp>
      <p:sp>
        <p:nvSpPr>
          <p:cNvPr id="6" name="Textfeld 5"/>
          <p:cNvSpPr txBox="1"/>
          <p:nvPr/>
        </p:nvSpPr>
        <p:spPr>
          <a:xfrm>
            <a:off x="5057152" y="6073015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Gefiltertes Bild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auf Beschädigungen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Kantendetektion </a:t>
            </a:r>
            <a:r>
              <a:rPr lang="de-DE" dirty="0" smtClean="0"/>
              <a:t>mit </a:t>
            </a:r>
            <a:r>
              <a:rPr lang="de-DE" dirty="0" err="1" smtClean="0"/>
              <a:t>Canny</a:t>
            </a:r>
            <a:endParaRPr lang="de-DE" dirty="0" smtClean="0"/>
          </a:p>
          <a:p>
            <a:r>
              <a:rPr lang="de-DE" dirty="0" smtClean="0"/>
              <a:t>Kanten und </a:t>
            </a:r>
            <a:r>
              <a:rPr lang="de-DE" dirty="0" smtClean="0"/>
              <a:t>Bohrungen des Werkstücks </a:t>
            </a:r>
            <a:r>
              <a:rPr lang="de-DE" dirty="0" smtClean="0"/>
              <a:t>entfernen</a:t>
            </a:r>
          </a:p>
          <a:p>
            <a:r>
              <a:rPr lang="de-DE" dirty="0" smtClean="0"/>
              <a:t>Cluster </a:t>
            </a:r>
            <a:r>
              <a:rPr lang="de-DE" dirty="0" smtClean="0"/>
              <a:t>finden</a:t>
            </a:r>
          </a:p>
          <a:p>
            <a:pPr lvl="1"/>
            <a:r>
              <a:rPr lang="de-DE" dirty="0" smtClean="0"/>
              <a:t>Mindestgröße erforderlich</a:t>
            </a:r>
            <a:endParaRPr lang="de-DE" dirty="0" smtClean="0"/>
          </a:p>
        </p:txBody>
      </p:sp>
      <p:pic>
        <p:nvPicPr>
          <p:cNvPr id="1028" name="Picture 4" descr="C:\Users\ich\Desktop\can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152775"/>
            <a:ext cx="2819400" cy="27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ich\Desktop\remov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124200"/>
            <a:ext cx="2819398" cy="27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ich\Desktop\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24200"/>
            <a:ext cx="2755767" cy="27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944504" y="5908542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Kantendetektion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6465" y="5908542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Entfernte Kanten und Bohrungen</a:t>
            </a:r>
            <a:endParaRPr lang="de-DE" sz="1200" b="0" dirty="0"/>
          </a:p>
        </p:txBody>
      </p:sp>
      <p:sp>
        <p:nvSpPr>
          <p:cNvPr id="6" name="Textfeld 5"/>
          <p:cNvSpPr txBox="1"/>
          <p:nvPr/>
        </p:nvSpPr>
        <p:spPr>
          <a:xfrm>
            <a:off x="6214621" y="5926258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Cluster eingezeichnet im Originalbild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20504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Prüfen auf Beschädigungen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Zusätzliche Überprüfung des Stegs</a:t>
            </a:r>
          </a:p>
          <a:p>
            <a:r>
              <a:rPr lang="de-DE" dirty="0" smtClean="0"/>
              <a:t>Bildausschnitt</a:t>
            </a:r>
          </a:p>
          <a:p>
            <a:r>
              <a:rPr lang="de-DE" dirty="0" smtClean="0"/>
              <a:t>Schwellenwert</a:t>
            </a:r>
          </a:p>
          <a:p>
            <a:pPr lvl="1"/>
            <a:r>
              <a:rPr lang="de-DE" dirty="0" smtClean="0"/>
              <a:t>Pixel mit </a:t>
            </a:r>
            <a:r>
              <a:rPr lang="de-DE" dirty="0" err="1" smtClean="0"/>
              <a:t>Grauwert</a:t>
            </a:r>
            <a:r>
              <a:rPr lang="de-DE" dirty="0" smtClean="0"/>
              <a:t> &lt; 50 werden auf 0 (schwarz) gesetzt, sonst 255 (weiß)</a:t>
            </a:r>
          </a:p>
          <a:p>
            <a:r>
              <a:rPr lang="de-DE" dirty="0" smtClean="0"/>
              <a:t>Fehler wenn mehr schwarze als weiße Pixel</a:t>
            </a:r>
          </a:p>
          <a:p>
            <a:endParaRPr lang="de-DE" dirty="0"/>
          </a:p>
        </p:txBody>
      </p:sp>
      <p:pic>
        <p:nvPicPr>
          <p:cNvPr id="3074" name="Picture 2" descr="C:\Users\ich\Desktop\st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0" y="3090780"/>
            <a:ext cx="3352800" cy="29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319601" y="6054355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Bildausschnitt intakter Steg</a:t>
            </a:r>
            <a:endParaRPr lang="de-DE" sz="1200" b="0" dirty="0"/>
          </a:p>
        </p:txBody>
      </p:sp>
      <p:pic>
        <p:nvPicPr>
          <p:cNvPr id="3075" name="Picture 3" descr="C:\Users\ich\Desktop\kaputter_ste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8" y="3100306"/>
            <a:ext cx="3352799" cy="297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814281" y="6075178"/>
            <a:ext cx="208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Bildausschnitt defekter Steg</a:t>
            </a: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3258341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Simulation gut um Konzept zu erarbeiten</a:t>
            </a:r>
          </a:p>
          <a:p>
            <a:r>
              <a:rPr lang="de-DE" dirty="0" smtClean="0"/>
              <a:t>Sehr aufwendig eine realistische Simulation zu erstellen</a:t>
            </a:r>
          </a:p>
          <a:p>
            <a:r>
              <a:rPr lang="de-DE" dirty="0" smtClean="0"/>
              <a:t>Simulation </a:t>
            </a:r>
            <a:r>
              <a:rPr lang="de-DE" dirty="0" smtClean="0"/>
              <a:t>und Realität unterscheiden </a:t>
            </a:r>
            <a:r>
              <a:rPr lang="de-DE" dirty="0" smtClean="0"/>
              <a:t>sich</a:t>
            </a:r>
          </a:p>
          <a:p>
            <a:pPr lvl="1"/>
            <a:r>
              <a:rPr lang="de-DE" dirty="0" smtClean="0"/>
              <a:t>Beleuchtung und Reflexionen</a:t>
            </a:r>
          </a:p>
          <a:p>
            <a:pPr lvl="1"/>
            <a:r>
              <a:rPr lang="de-DE" dirty="0" smtClean="0"/>
              <a:t>Keine perfekten Kanten</a:t>
            </a:r>
            <a:endParaRPr lang="de-DE" dirty="0" smtClean="0"/>
          </a:p>
          <a:p>
            <a:pPr lvl="1"/>
            <a:r>
              <a:rPr lang="de-DE" dirty="0" smtClean="0"/>
              <a:t>Messgenauigkeit</a:t>
            </a:r>
          </a:p>
          <a:p>
            <a:r>
              <a:rPr lang="de-DE" dirty="0" smtClean="0"/>
              <a:t>Wahl </a:t>
            </a:r>
            <a:r>
              <a:rPr lang="de-DE" dirty="0" smtClean="0"/>
              <a:t>der idealen Parameter/Schwellwerte aufwendig</a:t>
            </a:r>
          </a:p>
          <a:p>
            <a:pPr lvl="1"/>
            <a:r>
              <a:rPr lang="de-DE" dirty="0" smtClean="0"/>
              <a:t>Unterschiedliche Beleuchtung benötigt andere </a:t>
            </a:r>
            <a:r>
              <a:rPr lang="de-DE" dirty="0" smtClean="0"/>
              <a:t>Werte</a:t>
            </a:r>
            <a:endParaRPr lang="de-DE" dirty="0" smtClean="0"/>
          </a:p>
          <a:p>
            <a:r>
              <a:rPr lang="de-DE" dirty="0"/>
              <a:t>Gute Beleuchtung ist </a:t>
            </a:r>
            <a:r>
              <a:rPr lang="de-DE" dirty="0" smtClean="0"/>
              <a:t>wichtig</a:t>
            </a:r>
            <a:endParaRPr lang="de-DE" dirty="0" smtClean="0"/>
          </a:p>
          <a:p>
            <a:r>
              <a:rPr lang="de-DE" dirty="0" smtClean="0"/>
              <a:t>Messungenauigkeiten </a:t>
            </a:r>
            <a:r>
              <a:rPr lang="de-DE" dirty="0" smtClean="0"/>
              <a:t>summieren sich </a:t>
            </a:r>
            <a:r>
              <a:rPr lang="de-DE" dirty="0" smtClean="0"/>
              <a:t>auf</a:t>
            </a:r>
            <a:endParaRPr lang="de-DE" dirty="0" smtClean="0"/>
          </a:p>
          <a:p>
            <a:pPr lvl="1"/>
            <a:r>
              <a:rPr lang="de-DE" dirty="0" smtClean="0"/>
              <a:t>1mm Toleranz schwierig zu erzielen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9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2895600"/>
            <a:ext cx="8588375" cy="693737"/>
          </a:xfrm>
        </p:spPr>
        <p:txBody>
          <a:bodyPr/>
          <a:lstStyle/>
          <a:p>
            <a:pPr algn="ctr"/>
            <a:r>
              <a:rPr lang="de-DE" sz="6000" dirty="0" smtClean="0"/>
              <a:t>Live-Vorführung</a:t>
            </a:r>
            <a:endParaRPr lang="de-DE" sz="6000" dirty="0"/>
          </a:p>
        </p:txBody>
      </p:sp>
      <p:sp>
        <p:nvSpPr>
          <p:cNvPr id="3" name="Textfeld 2"/>
          <p:cNvSpPr txBox="1"/>
          <p:nvPr/>
        </p:nvSpPr>
        <p:spPr>
          <a:xfrm>
            <a:off x="152400" y="17526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Fragen</a:t>
            </a:r>
            <a:r>
              <a:rPr lang="en-US" sz="3600" dirty="0" smtClean="0"/>
              <a:t> </a:t>
            </a:r>
            <a:r>
              <a:rPr lang="en-US" sz="3600" dirty="0" err="1" smtClean="0"/>
              <a:t>zum</a:t>
            </a:r>
            <a:r>
              <a:rPr lang="en-US" sz="3600" dirty="0" smtClean="0"/>
              <a:t> </a:t>
            </a:r>
            <a:r>
              <a:rPr lang="en-US" sz="3600" dirty="0" err="1" smtClean="0"/>
              <a:t>Vortrag</a:t>
            </a:r>
            <a:r>
              <a:rPr lang="en-US" sz="3600" dirty="0" smtClean="0"/>
              <a:t>?</a:t>
            </a:r>
          </a:p>
          <a:p>
            <a:pPr algn="ctr"/>
            <a:r>
              <a:rPr lang="en-US" sz="2800" dirty="0" err="1" smtClean="0"/>
              <a:t>Ansonsten</a:t>
            </a:r>
            <a:r>
              <a:rPr lang="en-US" sz="2800" dirty="0" smtClean="0"/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31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Werkstück &amp; Prüfaufgaben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Werkstück Spezifikation</a:t>
            </a:r>
          </a:p>
          <a:p>
            <a:pPr lvl="1"/>
            <a:r>
              <a:rPr lang="de-DE" dirty="0" smtClean="0"/>
              <a:t>Maße 8x8cm</a:t>
            </a:r>
          </a:p>
          <a:p>
            <a:pPr lvl="1"/>
            <a:r>
              <a:rPr lang="de-DE" dirty="0" smtClean="0"/>
              <a:t>4x 5mm Bohrung</a:t>
            </a:r>
          </a:p>
          <a:p>
            <a:pPr lvl="1"/>
            <a:r>
              <a:rPr lang="de-DE" dirty="0" smtClean="0"/>
              <a:t>2x 7mm Bohrung</a:t>
            </a:r>
          </a:p>
          <a:p>
            <a:pPr lvl="1"/>
            <a:r>
              <a:rPr lang="de-DE" dirty="0" smtClean="0"/>
              <a:t>Mittlerer Steg Maß 1mm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Prüfaufgaben</a:t>
            </a:r>
          </a:p>
          <a:p>
            <a:pPr lvl="1"/>
            <a:r>
              <a:rPr lang="de-DE" dirty="0" smtClean="0"/>
              <a:t>Abmessung Werkstück (Toleranz 2mm)</a:t>
            </a:r>
          </a:p>
          <a:p>
            <a:pPr lvl="1"/>
            <a:r>
              <a:rPr lang="de-DE" dirty="0" smtClean="0"/>
              <a:t>Bohrungen (Toleranz 2mm)</a:t>
            </a:r>
          </a:p>
          <a:p>
            <a:pPr lvl="2"/>
            <a:r>
              <a:rPr lang="de-DE" dirty="0" smtClean="0"/>
              <a:t>Existenz</a:t>
            </a:r>
          </a:p>
          <a:p>
            <a:pPr lvl="2"/>
            <a:r>
              <a:rPr lang="de-DE" dirty="0" smtClean="0"/>
              <a:t>Durchmesser</a:t>
            </a:r>
          </a:p>
          <a:p>
            <a:pPr lvl="2"/>
            <a:r>
              <a:rPr lang="de-DE" dirty="0" smtClean="0"/>
              <a:t>Korrekte Position</a:t>
            </a:r>
          </a:p>
          <a:p>
            <a:pPr lvl="1"/>
            <a:r>
              <a:rPr lang="de-DE" dirty="0" smtClean="0"/>
              <a:t>Tiefe Kratzer und strukturelle Schäden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5" name="Grafik 4" descr="Werkstück perfekt.png"/>
          <p:cNvPicPr>
            <a:picLocks noChangeAspect="1"/>
          </p:cNvPicPr>
          <p:nvPr/>
        </p:nvPicPr>
        <p:blipFill>
          <a:blip r:embed="rId2">
            <a:lum contrast="-17000"/>
          </a:blip>
          <a:stretch>
            <a:fillRect/>
          </a:stretch>
        </p:blipFill>
        <p:spPr>
          <a:xfrm>
            <a:off x="5943600" y="990600"/>
            <a:ext cx="2157331" cy="2143250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05200"/>
            <a:ext cx="2159856" cy="214413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43600" y="31242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dirty="0" err="1" smtClean="0"/>
              <a:t>Blendermodell</a:t>
            </a:r>
            <a:r>
              <a:rPr lang="de-DE" sz="1200" b="0" dirty="0" smtClean="0"/>
              <a:t>-Bild</a:t>
            </a:r>
            <a:endParaRPr lang="de-DE" sz="1200" b="0" dirty="0"/>
          </a:p>
        </p:txBody>
      </p:sp>
      <p:sp>
        <p:nvSpPr>
          <p:cNvPr id="8" name="Textfeld 7"/>
          <p:cNvSpPr txBox="1"/>
          <p:nvPr/>
        </p:nvSpPr>
        <p:spPr>
          <a:xfrm>
            <a:off x="5943600" y="56388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dirty="0" smtClean="0"/>
              <a:t>Gefertigtes Werkstück-Bild</a:t>
            </a:r>
            <a:endParaRPr lang="de-DE" sz="1200" b="0" dirty="0"/>
          </a:p>
        </p:txBody>
      </p:sp>
      <p:pic>
        <p:nvPicPr>
          <p:cNvPr id="9" name="Grafik 8" descr="Perfekt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5444" y="3505200"/>
            <a:ext cx="2159856" cy="2144137"/>
          </a:xfrm>
          <a:prstGeom prst="rect">
            <a:avLst/>
          </a:prstGeom>
        </p:spPr>
      </p:pic>
      <p:pic>
        <p:nvPicPr>
          <p:cNvPr id="10" name="Grafik 9" descr="Werkstück perfek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444" y="990600"/>
            <a:ext cx="2157331" cy="214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60 x 60 x 60 cm Aufbau</a:t>
            </a:r>
          </a:p>
          <a:p>
            <a:r>
              <a:rPr lang="de-DE" dirty="0" smtClean="0"/>
              <a:t>Kamera: UI-1 460SE-C-HQ</a:t>
            </a:r>
          </a:p>
          <a:p>
            <a:pPr lvl="1"/>
            <a:r>
              <a:rPr lang="de-DE" dirty="0" smtClean="0"/>
              <a:t>2048 x 1536</a:t>
            </a:r>
          </a:p>
          <a:p>
            <a:r>
              <a:rPr lang="de-DE" dirty="0" smtClean="0"/>
              <a:t>Objektiv: </a:t>
            </a:r>
            <a:r>
              <a:rPr lang="de-DE" dirty="0" err="1" smtClean="0"/>
              <a:t>Tamron</a:t>
            </a:r>
            <a:r>
              <a:rPr lang="de-DE" dirty="0" smtClean="0"/>
              <a:t> 1:1,6 25mm</a:t>
            </a:r>
          </a:p>
          <a:p>
            <a:r>
              <a:rPr lang="de-DE" dirty="0" smtClean="0"/>
              <a:t>2 Lichter mit Diffusor</a:t>
            </a:r>
          </a:p>
          <a:p>
            <a:pPr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 descr="aufba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990600"/>
            <a:ext cx="3920746" cy="472122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800600" y="5715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Laboraufbau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spoweruser.com/wp-content/uploads/2016/02/rsz_visual-studio-logo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35192"/>
            <a:ext cx="4021137" cy="267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AutoCAD</a:t>
            </a:r>
          </a:p>
          <a:p>
            <a:r>
              <a:rPr lang="en-US" dirty="0" smtClean="0"/>
              <a:t>Blender</a:t>
            </a:r>
          </a:p>
          <a:p>
            <a:r>
              <a:rPr lang="en-US" dirty="0" smtClean="0"/>
              <a:t>Visual Studio</a:t>
            </a:r>
          </a:p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IDS </a:t>
            </a:r>
            <a:r>
              <a:rPr lang="en-US" dirty="0" err="1" smtClean="0"/>
              <a:t>uEye</a:t>
            </a:r>
            <a:r>
              <a:rPr lang="en-US" dirty="0" smtClean="0"/>
              <a:t> SDK</a:t>
            </a:r>
          </a:p>
        </p:txBody>
      </p:sp>
      <p:pic>
        <p:nvPicPr>
          <p:cNvPr id="1026" name="Picture 2" descr="https://justonyx.files.wordpress.com/2015/03/autocad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816" y="1163025"/>
            <a:ext cx="2598242" cy="234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ownload.blender.org/institute/logos/blender-pl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31365"/>
            <a:ext cx="3692525" cy="10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5/53/OpenCV_Logo_with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63025"/>
            <a:ext cx="1920779" cy="23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Software-Einsatz</a:t>
            </a:r>
            <a:endParaRPr lang="de-DE" dirty="0"/>
          </a:p>
        </p:txBody>
      </p:sp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72086"/>
            <a:ext cx="2157331" cy="2143250"/>
          </a:xfrm>
          <a:prstGeom prst="rect">
            <a:avLst/>
          </a:prstGeom>
        </p:spPr>
      </p:pic>
      <p:pic>
        <p:nvPicPr>
          <p:cNvPr id="5" name="Grafik 4" descr="Perfekt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3872086"/>
            <a:ext cx="2159856" cy="2144137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 rot="7928630">
            <a:off x="2998620" y="2837476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 rot="13671370" flipH="1">
            <a:off x="4903620" y="2837475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96373" y="6015336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Blender-Bild</a:t>
            </a:r>
            <a:endParaRPr lang="de-DE" sz="1200" b="0" dirty="0"/>
          </a:p>
        </p:txBody>
      </p:sp>
      <p:sp>
        <p:nvSpPr>
          <p:cNvPr id="9" name="Textfeld 8"/>
          <p:cNvSpPr txBox="1"/>
          <p:nvPr/>
        </p:nvSpPr>
        <p:spPr>
          <a:xfrm>
            <a:off x="5832741" y="6015335"/>
            <a:ext cx="2374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0" dirty="0" smtClean="0"/>
              <a:t>Kamera-Bild des realen Bauteils</a:t>
            </a:r>
            <a:endParaRPr lang="de-DE" sz="1200" b="0" dirty="0"/>
          </a:p>
        </p:txBody>
      </p:sp>
      <p:sp>
        <p:nvSpPr>
          <p:cNvPr id="10" name="Textfeld 9"/>
          <p:cNvSpPr txBox="1"/>
          <p:nvPr/>
        </p:nvSpPr>
        <p:spPr>
          <a:xfrm>
            <a:off x="3974962" y="261860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0" dirty="0" smtClean="0"/>
              <a:t>AutoCAD-Bild</a:t>
            </a:r>
            <a:endParaRPr lang="de-DE" sz="1200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l="3132" r="4428" b="868"/>
          <a:stretch/>
        </p:blipFill>
        <p:spPr>
          <a:xfrm rot="5400000">
            <a:off x="3587602" y="603399"/>
            <a:ext cx="1981198" cy="19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Unterschied Modell &amp; Aufnahme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Perfekte Beleuchtung</a:t>
            </a:r>
          </a:p>
          <a:p>
            <a:pPr lvl="1"/>
            <a:r>
              <a:rPr lang="de-DE" dirty="0" smtClean="0"/>
              <a:t>Perfekte Kanten</a:t>
            </a:r>
          </a:p>
          <a:p>
            <a:pPr lvl="1"/>
            <a:r>
              <a:rPr lang="de-DE" dirty="0" smtClean="0"/>
              <a:t>Perfekte Genauigkeit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pic>
        <p:nvPicPr>
          <p:cNvPr id="8" name="Grafik 7" descr="Rendering_preprocess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9756" y="2585844"/>
            <a:ext cx="3505200" cy="3362712"/>
          </a:xfrm>
          <a:prstGeom prst="rect">
            <a:avLst/>
          </a:prstGeom>
        </p:spPr>
      </p:pic>
      <p:pic>
        <p:nvPicPr>
          <p:cNvPr id="4" name="Grafik 3" descr="Werkstück perfek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209800"/>
            <a:ext cx="1623931" cy="1613331"/>
          </a:xfrm>
          <a:prstGeom prst="rect">
            <a:avLst/>
          </a:prstGeom>
        </p:spPr>
      </p:pic>
      <p:pic>
        <p:nvPicPr>
          <p:cNvPr id="9" name="Grafik 8" descr="Image_preprocess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40217" y="2627383"/>
            <a:ext cx="3390032" cy="3316866"/>
          </a:xfrm>
          <a:prstGeom prst="rect">
            <a:avLst/>
          </a:prstGeom>
        </p:spPr>
      </p:pic>
      <p:pic>
        <p:nvPicPr>
          <p:cNvPr id="6" name="Grafik 5" descr="Perfekt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2209800"/>
            <a:ext cx="1611932" cy="16002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09600" y="601980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Binärbild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Blendermodell</a:t>
            </a:r>
            <a:endParaRPr lang="en-US" sz="1200" b="0" dirty="0"/>
          </a:p>
        </p:txBody>
      </p:sp>
      <p:sp>
        <p:nvSpPr>
          <p:cNvPr id="11" name="Textfeld 10"/>
          <p:cNvSpPr txBox="1"/>
          <p:nvPr/>
        </p:nvSpPr>
        <p:spPr>
          <a:xfrm>
            <a:off x="4953000" y="601980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Binärbild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echtes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Werkstück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sp>
        <p:nvSpPr>
          <p:cNvPr id="4" name="Flussdiagramm: Alternativer Prozess 3"/>
          <p:cNvSpPr/>
          <p:nvPr/>
        </p:nvSpPr>
        <p:spPr>
          <a:xfrm>
            <a:off x="2971800" y="104060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Kalibrierung</a:t>
            </a:r>
            <a:endParaRPr lang="de-DE" dirty="0"/>
          </a:p>
        </p:txBody>
      </p:sp>
      <p:sp>
        <p:nvSpPr>
          <p:cNvPr id="5" name="Flussdiagramm: Alternativer Prozess 4"/>
          <p:cNvSpPr/>
          <p:nvPr/>
        </p:nvSpPr>
        <p:spPr>
          <a:xfrm>
            <a:off x="2971800" y="239774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Lage und Maße</a:t>
            </a:r>
            <a:endParaRPr lang="de-DE" dirty="0"/>
          </a:p>
        </p:txBody>
      </p:sp>
      <p:sp>
        <p:nvSpPr>
          <p:cNvPr id="6" name="Flussdiagramm: Alternativer Prozess 5"/>
          <p:cNvSpPr/>
          <p:nvPr/>
        </p:nvSpPr>
        <p:spPr>
          <a:xfrm>
            <a:off x="2986216" y="3748710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Bohrungen</a:t>
            </a:r>
            <a:endParaRPr lang="de-DE" dirty="0"/>
          </a:p>
        </p:txBody>
      </p:sp>
      <p:sp>
        <p:nvSpPr>
          <p:cNvPr id="7" name="Flussdiagramm: Alternativer Prozess 6"/>
          <p:cNvSpPr/>
          <p:nvPr/>
        </p:nvSpPr>
        <p:spPr>
          <a:xfrm>
            <a:off x="2971800" y="5105854"/>
            <a:ext cx="274320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Schäden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4" idx="2"/>
            <a:endCxn id="5" idx="0"/>
          </p:cNvCxnSpPr>
          <p:nvPr/>
        </p:nvCxnSpPr>
        <p:spPr>
          <a:xfrm>
            <a:off x="4343400" y="165324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4343400" y="3004214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333103" y="4361358"/>
            <a:ext cx="0" cy="744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1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Programm-Ablauf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1654"/>
            <a:ext cx="8540813" cy="508341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381000" y="6019800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Bild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aus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dem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Betrieb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der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fertigen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Anwendung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7448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_master_ppt2003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553</Words>
  <Application>Microsoft Office PowerPoint</Application>
  <PresentationFormat>Bildschirmpräsentation (4:3)</PresentationFormat>
  <Paragraphs>195</Paragraphs>
  <Slides>28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KIT_master_ppt2003_de</vt:lpstr>
      <vt:lpstr>Projektpraktikum Robotik und Automation I </vt:lpstr>
      <vt:lpstr>Agenda</vt:lpstr>
      <vt:lpstr>Werkstück &amp; Prüfaufgaben</vt:lpstr>
      <vt:lpstr>Aufbau</vt:lpstr>
      <vt:lpstr>Verwendete Software</vt:lpstr>
      <vt:lpstr>Software-Einsatz</vt:lpstr>
      <vt:lpstr>Unterschied Modell &amp; Aufnahme</vt:lpstr>
      <vt:lpstr>Programm-Ablauf</vt:lpstr>
      <vt:lpstr>Programm-Ablauf</vt:lpstr>
      <vt:lpstr>Programm-Ablauf</vt:lpstr>
      <vt:lpstr>Bildvorverarbeitung</vt:lpstr>
      <vt:lpstr>Kalibrierung</vt:lpstr>
      <vt:lpstr>Programm-Ablauf</vt:lpstr>
      <vt:lpstr>Prüfen der Lage und Abmaße</vt:lpstr>
      <vt:lpstr>Programm-Ablauf</vt:lpstr>
      <vt:lpstr>Bohrungspositionen</vt:lpstr>
      <vt:lpstr>Bohrungsdetektion</vt:lpstr>
      <vt:lpstr>Bohrungsdetektion</vt:lpstr>
      <vt:lpstr>Bohrungsdetektion</vt:lpstr>
      <vt:lpstr>Bohrungsdetektion</vt:lpstr>
      <vt:lpstr>Bohrungsüberprüfung</vt:lpstr>
      <vt:lpstr>Bohrungsüberprüfung</vt:lpstr>
      <vt:lpstr>Programm-Ablauf</vt:lpstr>
      <vt:lpstr>Prüfen auf Beschädigungen</vt:lpstr>
      <vt:lpstr>Prüfen auf Beschädigungen</vt:lpstr>
      <vt:lpstr>Prüfen auf Beschädigungen</vt:lpstr>
      <vt:lpstr>Fazit</vt:lpstr>
      <vt:lpstr>Live-Vorführung</vt:lpstr>
    </vt:vector>
  </TitlesOfParts>
  <Company>Uni Karlsruhe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maizik</dc:creator>
  <cp:lastModifiedBy>ich</cp:lastModifiedBy>
  <cp:revision>1279</cp:revision>
  <cp:lastPrinted>2015-12-14T16:16:29Z</cp:lastPrinted>
  <dcterms:created xsi:type="dcterms:W3CDTF">2009-12-03T12:04:20Z</dcterms:created>
  <dcterms:modified xsi:type="dcterms:W3CDTF">2016-07-17T16:46:01Z</dcterms:modified>
</cp:coreProperties>
</file>